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Metadata/metadata.xml" ContentType="application/vnd.titus.tmi.metadata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docProps/core.xml" Id="rId3" /><Relationship Type="http://schemas.openxmlformats.org/package/2006/relationships/metadata/thumbnail" Target="docProps/thumbnail.jpeg" Id="rId2" /><Relationship Type="http://schemas.openxmlformats.org/officeDocument/2006/relationships/officeDocument" Target="ppt/presentation.xml" Id="rId1" /><Relationship Type="http://schemas.openxmlformats.org/officeDocument/2006/relationships/extended-properties" Target="docProps/app.xml" Id="rId4" /><Relationship Type="http://schemas.openxmlformats.org/officeDocument/2006/relationships/custom-properties" Target="docProps/custom.xml" Id="Rcd508ecb96a74e9e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56" r:id="rId2"/>
    <p:sldId id="313" r:id="rId3"/>
    <p:sldId id="344" r:id="rId4"/>
    <p:sldId id="345" r:id="rId5"/>
    <p:sldId id="343" r:id="rId6"/>
    <p:sldId id="342" r:id="rId7"/>
    <p:sldId id="346" r:id="rId8"/>
    <p:sldId id="347" r:id="rId9"/>
    <p:sldId id="348" r:id="rId10"/>
    <p:sldId id="351" r:id="rId11"/>
    <p:sldId id="350" r:id="rId12"/>
    <p:sldId id="352" r:id="rId13"/>
    <p:sldId id="349" r:id="rId14"/>
    <p:sldId id="355" r:id="rId15"/>
    <p:sldId id="353" r:id="rId16"/>
    <p:sldId id="354" r:id="rId17"/>
    <p:sldId id="356" r:id="rId18"/>
    <p:sldId id="357" r:id="rId19"/>
    <p:sldId id="358" r:id="rId20"/>
    <p:sldId id="360" r:id="rId21"/>
    <p:sldId id="278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0" userDrawn="1">
          <p15:clr>
            <a:srgbClr val="A4A3A4"/>
          </p15:clr>
        </p15:guide>
        <p15:guide id="2" pos="1296" userDrawn="1">
          <p15:clr>
            <a:srgbClr val="A4A3A4"/>
          </p15:clr>
        </p15:guide>
        <p15:guide id="3" orient="horz" pos="2256" userDrawn="1">
          <p15:clr>
            <a:srgbClr val="F26B43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CCC1DA"/>
    <a:srgbClr val="D0D8E8"/>
    <a:srgbClr val="DEE7D1"/>
    <a:srgbClr val="E8D0D0"/>
    <a:srgbClr val="D0E3EA"/>
    <a:srgbClr val="4F81BD"/>
    <a:srgbClr val="9BBB59"/>
    <a:srgbClr val="C0504D"/>
    <a:srgbClr val="4BAC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35" autoAdjust="0"/>
    <p:restoredTop sz="94452" autoAdjust="0"/>
  </p:normalViewPr>
  <p:slideViewPr>
    <p:cSldViewPr snapToObjects="1">
      <p:cViewPr>
        <p:scale>
          <a:sx n="33" d="100"/>
          <a:sy n="33" d="100"/>
        </p:scale>
        <p:origin x="1200" y="202"/>
      </p:cViewPr>
      <p:guideLst>
        <p:guide orient="horz" pos="480"/>
        <p:guide pos="1296"/>
        <p:guide orient="horz" pos="2256"/>
      </p:guideLst>
    </p:cSldViewPr>
  </p:slideViewPr>
  <p:outlineViewPr>
    <p:cViewPr>
      <p:scale>
        <a:sx n="33" d="100"/>
        <a:sy n="33" d="100"/>
      </p:scale>
      <p:origin x="0" y="3509"/>
    </p:cViewPr>
  </p:outlineViewPr>
  <p:notesTextViewPr>
    <p:cViewPr>
      <p:scale>
        <a:sx n="33" d="100"/>
        <a:sy n="33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 showGuides="1">
      <p:cViewPr varScale="1">
        <p:scale>
          <a:sx n="64" d="100"/>
          <a:sy n="64" d="100"/>
        </p:scale>
        <p:origin x="-3130" y="-8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562128-CCA9-4381-8844-CFDCA5F95632}" type="datetimeFigureOut">
              <a:rPr lang="en-US" smtClean="0"/>
              <a:t>12/25/2014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AC80C0-2E06-4E6A-8BB8-B3DC3F2514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9673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8FCB28-BA73-4483-9C49-6E318589E5BA}" type="datetimeFigureOut">
              <a:rPr lang="en-US" smtClean="0"/>
              <a:t>12/25/2014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84DB5-2F3A-4250-917D-AECDC04C01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154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115239-6E27-417F-B07B-99A14D54CA4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49814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161C08-62C2-41A0-9161-1546B3D9BC5F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9512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6E856A-034D-4079-89DE-D9A017F05A3E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788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9C5875-375F-4841-83DA-3FF321C7C795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8348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938588"/>
            <a:ext cx="8229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A0231E-5EF8-42E1-A80B-1F0B5514C237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0938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E3ACB-FA1F-4433-A4D9-3E003E16357A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7074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43A2A6-F01F-4157-8569-C5E96F1851AF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281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E597E7-5524-4CD4-BFF5-1A502EEE1E25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5115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6547B0-82A9-49C5-98DF-8DE971F8B36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552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7820CE-D003-405C-AF89-6F5B30F3102E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3315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BB01D4-E44D-46E2-89A6-63024F813B9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1985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CD51CD-4C52-42D5-9037-DF8FFCEED219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5176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E6A74C-98C9-4F9A-A5E7-0D9AF854C62A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4276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49287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 dirty="0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2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00672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500777D-5F8B-4F3E-BF41-3CFFE3EE176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91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iming>
    <p:tnLst>
      <p:par>
        <p:cTn id="1" dur="indefinite" restart="never" nodeType="tmRoot"/>
      </p:par>
    </p:tnLst>
  </p:timing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CPU Organization Course</a:t>
            </a:r>
            <a:br>
              <a:rPr lang="en-US" dirty="0" smtClean="0"/>
            </a:br>
            <a:r>
              <a:rPr lang="en-US" sz="1100" dirty="0"/>
              <a:t>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en-US" sz="4000" dirty="0" smtClean="0"/>
              <a:t>day </a:t>
            </a:r>
            <a:r>
              <a:rPr lang="en-US" sz="4000" dirty="0" smtClean="0"/>
              <a:t>3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Alexander Titov</a:t>
            </a:r>
          </a:p>
          <a:p>
            <a:r>
              <a:rPr lang="en-US" sz="2800" dirty="0" smtClean="0"/>
              <a:t>2</a:t>
            </a:r>
            <a:r>
              <a:rPr lang="en-US" sz="2800" dirty="0"/>
              <a:t>6</a:t>
            </a:r>
            <a:r>
              <a:rPr lang="en-US" sz="2800" dirty="0" smtClean="0"/>
              <a:t> </a:t>
            </a:r>
            <a:r>
              <a:rPr lang="en-US" sz="2800" dirty="0" smtClean="0"/>
              <a:t>December 2014</a:t>
            </a:r>
          </a:p>
        </p:txBody>
      </p:sp>
    </p:spTree>
    <p:extLst>
      <p:ext uri="{BB962C8B-B14F-4D97-AF65-F5344CB8AC3E}">
        <p14:creationId xmlns:p14="http://schemas.microsoft.com/office/powerpoint/2010/main" val="3121279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Front End: Instruction Decode</a:t>
            </a:r>
            <a:endParaRPr lang="ru-R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52690"/>
          <a:stretch/>
        </p:blipFill>
        <p:spPr>
          <a:xfrm>
            <a:off x="5029200" y="1229793"/>
            <a:ext cx="3625001" cy="261033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572000" cy="2438400"/>
          </a:xfrm>
        </p:spPr>
        <p:txBody>
          <a:bodyPr/>
          <a:lstStyle/>
          <a:p>
            <a:r>
              <a:rPr lang="en-US" sz="2400" dirty="0"/>
              <a:t>Four decoding units decode instruction into u</a:t>
            </a:r>
            <a:r>
              <a:rPr lang="en-US" sz="2400" dirty="0" smtClean="0"/>
              <a:t>ops</a:t>
            </a:r>
            <a:endParaRPr lang="en-US" sz="2400" dirty="0"/>
          </a:p>
          <a:p>
            <a:pPr lvl="1">
              <a:spcBef>
                <a:spcPts val="1200"/>
              </a:spcBef>
            </a:pPr>
            <a:r>
              <a:rPr lang="en-US" sz="2000" dirty="0"/>
              <a:t>The first can decode all instructions up to four </a:t>
            </a:r>
            <a:r>
              <a:rPr lang="en-US" sz="2000" dirty="0" smtClean="0"/>
              <a:t>uops </a:t>
            </a:r>
            <a:r>
              <a:rPr lang="en-US" sz="2000" dirty="0"/>
              <a:t>in size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The remaining 3 decoders handle common single </a:t>
            </a:r>
            <a:r>
              <a:rPr lang="en-US" sz="2000" dirty="0" smtClean="0"/>
              <a:t>uop instructions</a:t>
            </a:r>
            <a:endParaRPr lang="en-US" sz="2400" dirty="0"/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8" name="Rectangle 7"/>
          <p:cNvSpPr/>
          <p:nvPr/>
        </p:nvSpPr>
        <p:spPr>
          <a:xfrm>
            <a:off x="457200" y="3926919"/>
            <a:ext cx="792480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fontAlgn="base">
              <a:spcBef>
                <a:spcPts val="120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 smtClean="0">
                <a:solidFill>
                  <a:prstClr val="black"/>
                </a:solidFill>
              </a:rPr>
              <a:t>Uops </a:t>
            </a:r>
            <a:r>
              <a:rPr lang="en-US" sz="2400" dirty="0">
                <a:solidFill>
                  <a:prstClr val="black"/>
                </a:solidFill>
              </a:rPr>
              <a:t>emitted by the decoders are directed to the </a:t>
            </a:r>
            <a:r>
              <a:rPr lang="en-US" sz="2400" dirty="0" smtClean="0">
                <a:solidFill>
                  <a:prstClr val="black"/>
                </a:solidFill>
              </a:rPr>
              <a:t>Decode Queue </a:t>
            </a:r>
            <a:r>
              <a:rPr lang="en-US" sz="2400" dirty="0">
                <a:solidFill>
                  <a:prstClr val="black"/>
                </a:solidFill>
              </a:rPr>
              <a:t>and to the Decoded </a:t>
            </a:r>
            <a:r>
              <a:rPr lang="en-US" sz="2400" dirty="0" smtClean="0">
                <a:solidFill>
                  <a:prstClr val="black"/>
                </a:solidFill>
              </a:rPr>
              <a:t>Uop Cache</a:t>
            </a:r>
            <a:endParaRPr lang="en-US" sz="2400" dirty="0">
              <a:solidFill>
                <a:prstClr val="black"/>
              </a:solidFill>
            </a:endParaRPr>
          </a:p>
          <a:p>
            <a:pPr marL="342900" lvl="0" indent="-342900" fontAlgn="base">
              <a:spcBef>
                <a:spcPts val="120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prstClr val="black"/>
                </a:solidFill>
              </a:rPr>
              <a:t>Instructions with &gt;4 </a:t>
            </a:r>
            <a:r>
              <a:rPr lang="en-US" sz="2400" dirty="0" smtClean="0">
                <a:solidFill>
                  <a:prstClr val="black"/>
                </a:solidFill>
              </a:rPr>
              <a:t>uops </a:t>
            </a:r>
            <a:r>
              <a:rPr lang="en-US" sz="2400" dirty="0">
                <a:solidFill>
                  <a:prstClr val="black"/>
                </a:solidFill>
              </a:rPr>
              <a:t>generate their </a:t>
            </a:r>
            <a:r>
              <a:rPr lang="en-US" sz="2400" dirty="0" smtClean="0">
                <a:solidFill>
                  <a:prstClr val="black"/>
                </a:solidFill>
              </a:rPr>
              <a:t>uops </a:t>
            </a:r>
            <a:r>
              <a:rPr lang="en-US" sz="2400" dirty="0">
                <a:solidFill>
                  <a:prstClr val="black"/>
                </a:solidFill>
              </a:rPr>
              <a:t>from the MSROM</a:t>
            </a: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</a:pPr>
            <a:r>
              <a:rPr lang="en-US" sz="2000" dirty="0">
                <a:solidFill>
                  <a:prstClr val="black"/>
                </a:solidFill>
              </a:rPr>
              <a:t>The MSROM bandwidth is four </a:t>
            </a:r>
            <a:r>
              <a:rPr lang="en-US" sz="2000" dirty="0" err="1">
                <a:solidFill>
                  <a:prstClr val="black"/>
                </a:solidFill>
              </a:rPr>
              <a:t>μops</a:t>
            </a:r>
            <a:r>
              <a:rPr lang="en-US" sz="2000" dirty="0">
                <a:solidFill>
                  <a:prstClr val="black"/>
                </a:solidFill>
              </a:rPr>
              <a:t> per cycle</a:t>
            </a:r>
            <a:endParaRPr lang="en-US" sz="2000" dirty="0"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257800" y="1752600"/>
            <a:ext cx="762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555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Front End: Decoded Uop Cache</a:t>
            </a:r>
            <a:endParaRPr lang="ru-RU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5BB01D4-E44D-46E2-89A6-63024F813B9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86200" y="2285999"/>
            <a:ext cx="10668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Rectangle 9"/>
          <p:cNvSpPr/>
          <p:nvPr/>
        </p:nvSpPr>
        <p:spPr>
          <a:xfrm>
            <a:off x="413599" y="3892421"/>
            <a:ext cx="8730401" cy="25083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prstClr val="black"/>
                </a:solidFill>
              </a:rPr>
              <a:t>Skips fetch and decode for the cached </a:t>
            </a:r>
            <a:r>
              <a:rPr lang="en-US" sz="2400" dirty="0" smtClean="0">
                <a:solidFill>
                  <a:prstClr val="black"/>
                </a:solidFill>
              </a:rPr>
              <a:t>uops </a:t>
            </a:r>
            <a:endParaRPr lang="en-US" sz="2400" dirty="0">
              <a:solidFill>
                <a:prstClr val="black"/>
              </a:solidFill>
            </a:endParaRPr>
          </a:p>
          <a:p>
            <a:pPr marL="742950" lvl="1" indent="-285750" fontAlgn="base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</a:pPr>
            <a:r>
              <a:rPr lang="en-US" sz="2000" dirty="0"/>
              <a:t>Reduces </a:t>
            </a:r>
            <a:r>
              <a:rPr lang="en-US" sz="2000" dirty="0"/>
              <a:t>latency on branch mispredictions</a:t>
            </a:r>
          </a:p>
          <a:p>
            <a:pPr marL="742950" lvl="1" indent="-285750" fontAlgn="base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</a:pPr>
            <a:r>
              <a:rPr lang="en-US" sz="2000" dirty="0"/>
              <a:t>Increases </a:t>
            </a:r>
            <a:r>
              <a:rPr lang="en-US" sz="2000" dirty="0"/>
              <a:t>u</a:t>
            </a:r>
            <a:r>
              <a:rPr lang="en-US" sz="2000" dirty="0" smtClean="0"/>
              <a:t>op </a:t>
            </a:r>
            <a:r>
              <a:rPr lang="en-US" sz="2000" dirty="0"/>
              <a:t>delivery bandwidth to the OOO engine</a:t>
            </a:r>
          </a:p>
          <a:p>
            <a:pPr marL="742950" lvl="1" indent="-285750" fontAlgn="base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</a:pPr>
            <a:r>
              <a:rPr lang="en-US" sz="2000" dirty="0"/>
              <a:t>Reduces front end power consumption</a:t>
            </a:r>
          </a:p>
          <a:p>
            <a:pPr marL="342900" lvl="0" indent="-342900" fontAlgn="base">
              <a:spcBef>
                <a:spcPts val="120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 smtClean="0">
                <a:solidFill>
                  <a:prstClr val="black"/>
                </a:solidFill>
              </a:rPr>
              <a:t>The </a:t>
            </a:r>
            <a:r>
              <a:rPr lang="en-US" sz="2400" dirty="0">
                <a:solidFill>
                  <a:prstClr val="black"/>
                </a:solidFill>
              </a:rPr>
              <a:t>UC is virtually </a:t>
            </a:r>
            <a:r>
              <a:rPr lang="en-US" sz="2400" dirty="0" smtClean="0">
                <a:solidFill>
                  <a:prstClr val="black"/>
                </a:solidFill>
              </a:rPr>
              <a:t>addressed</a:t>
            </a:r>
            <a:endParaRPr lang="en-US" sz="2400" dirty="0">
              <a:solidFill>
                <a:prstClr val="black"/>
              </a:solidFill>
            </a:endParaRP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</a:pPr>
            <a:r>
              <a:rPr lang="en-US" sz="2000" dirty="0"/>
              <a:t>Flushed on a context switch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b="52690"/>
          <a:stretch/>
        </p:blipFill>
        <p:spPr>
          <a:xfrm>
            <a:off x="5029200" y="1229793"/>
            <a:ext cx="3625001" cy="261033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257800" y="1752600"/>
            <a:ext cx="762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13600" y="1051560"/>
            <a:ext cx="4920400" cy="3200400"/>
          </a:xfrm>
        </p:spPr>
        <p:txBody>
          <a:bodyPr/>
          <a:lstStyle/>
          <a:p>
            <a:r>
              <a:rPr lang="en-US" sz="2400" dirty="0"/>
              <a:t>The UC is an accelerator of the legacy decode pipeline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Caches the </a:t>
            </a:r>
            <a:r>
              <a:rPr lang="en-US" sz="2000" dirty="0" smtClean="0"/>
              <a:t>uops </a:t>
            </a:r>
            <a:r>
              <a:rPr lang="en-US" sz="2000" dirty="0"/>
              <a:t>coming out of the instruction decoder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Next time u</a:t>
            </a:r>
            <a:r>
              <a:rPr lang="en-US" sz="2000" dirty="0" smtClean="0"/>
              <a:t>ops </a:t>
            </a:r>
            <a:r>
              <a:rPr lang="en-US" sz="2000" dirty="0"/>
              <a:t>are taken from the UC 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The UC </a:t>
            </a:r>
            <a:r>
              <a:rPr lang="en-US" sz="2000" dirty="0" smtClean="0"/>
              <a:t>holds </a:t>
            </a:r>
            <a:r>
              <a:rPr lang="en-US" sz="2000" dirty="0"/>
              <a:t>up to 1536 </a:t>
            </a:r>
            <a:r>
              <a:rPr lang="en-US" sz="2000" dirty="0" smtClean="0"/>
              <a:t>uops</a:t>
            </a:r>
            <a:endParaRPr lang="en-US" sz="2000" dirty="0"/>
          </a:p>
          <a:p>
            <a:pPr lvl="1">
              <a:spcBef>
                <a:spcPts val="600"/>
              </a:spcBef>
            </a:pPr>
            <a:r>
              <a:rPr lang="en-US" sz="2000" dirty="0" smtClean="0"/>
              <a:t>Average </a:t>
            </a:r>
            <a:r>
              <a:rPr lang="en-US" sz="2000" dirty="0"/>
              <a:t>hit rate of 80% of the </a:t>
            </a:r>
            <a:r>
              <a:rPr lang="en-US" sz="2000" dirty="0" smtClean="0"/>
              <a:t>uops</a:t>
            </a:r>
            <a:endParaRPr lang="en-US" sz="2000" dirty="0"/>
          </a:p>
          <a:p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60789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Front End</a:t>
            </a:r>
            <a:r>
              <a:rPr lang="en-US" dirty="0" smtClean="0"/>
              <a:t>: Loop Stream Detector</a:t>
            </a:r>
            <a:endParaRPr lang="ru-R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b="52690"/>
          <a:stretch/>
        </p:blipFill>
        <p:spPr>
          <a:xfrm>
            <a:off x="5029200" y="1229793"/>
            <a:ext cx="3625001" cy="261033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257800" y="1752600"/>
            <a:ext cx="762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7"/>
            <a:ext cx="5029200" cy="2392363"/>
          </a:xfrm>
        </p:spPr>
        <p:txBody>
          <a:bodyPr/>
          <a:lstStyle/>
          <a:p>
            <a:r>
              <a:rPr lang="en-US" sz="2400" dirty="0"/>
              <a:t>LSD detects small loops that fit in the </a:t>
            </a:r>
            <a:r>
              <a:rPr lang="en-US" sz="2400" dirty="0" smtClean="0"/>
              <a:t>Decode Queue </a:t>
            </a:r>
            <a:endParaRPr lang="en-US" sz="2400" dirty="0"/>
          </a:p>
          <a:p>
            <a:pPr lvl="1">
              <a:spcBef>
                <a:spcPts val="600"/>
              </a:spcBef>
            </a:pPr>
            <a:r>
              <a:rPr lang="en-US" sz="2000" dirty="0"/>
              <a:t>The loop streams from the </a:t>
            </a:r>
            <a:r>
              <a:rPr lang="en-US" sz="2000" dirty="0" smtClean="0"/>
              <a:t>uop </a:t>
            </a:r>
            <a:r>
              <a:rPr lang="en-US" sz="2000" dirty="0"/>
              <a:t>queue, with no more fetching, decoding, or reading </a:t>
            </a:r>
            <a:r>
              <a:rPr lang="en-US" sz="2000" dirty="0" err="1"/>
              <a:t>μops</a:t>
            </a:r>
            <a:r>
              <a:rPr lang="en-US" sz="2000" dirty="0"/>
              <a:t> from any of the caches</a:t>
            </a:r>
          </a:p>
          <a:p>
            <a:pPr lvl="1">
              <a:spcBef>
                <a:spcPts val="600"/>
              </a:spcBef>
            </a:pPr>
            <a:r>
              <a:rPr lang="en-US" sz="2000" dirty="0" smtClean="0"/>
              <a:t>Works until </a:t>
            </a:r>
            <a:r>
              <a:rPr lang="en-US" sz="2000" dirty="0"/>
              <a:t>a branch </a:t>
            </a:r>
            <a:r>
              <a:rPr lang="en-US" sz="2000" dirty="0" smtClean="0"/>
              <a:t>misprediction </a:t>
            </a: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310301" y="3939332"/>
            <a:ext cx="8305800" cy="23852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fontAlgn="base">
              <a:spcBef>
                <a:spcPts val="120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prstClr val="black"/>
                </a:solidFill>
              </a:rPr>
              <a:t>The loops with the following attributes qualify for LSD </a:t>
            </a:r>
            <a:r>
              <a:rPr lang="en-US" sz="2400" dirty="0" smtClean="0">
                <a:solidFill>
                  <a:prstClr val="black"/>
                </a:solidFill>
              </a:rPr>
              <a:t>replay</a:t>
            </a:r>
            <a:endParaRPr lang="en-US" sz="2000" dirty="0">
              <a:solidFill>
                <a:prstClr val="black"/>
              </a:solidFill>
            </a:endParaRPr>
          </a:p>
          <a:p>
            <a:pPr marL="742950" lvl="1" indent="-285750" fontAlgn="base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</a:pPr>
            <a:r>
              <a:rPr lang="en-US" sz="2000" dirty="0">
                <a:solidFill>
                  <a:prstClr val="black"/>
                </a:solidFill>
              </a:rPr>
              <a:t>Up to 56 </a:t>
            </a:r>
            <a:r>
              <a:rPr lang="en-US" sz="2000" dirty="0" smtClean="0">
                <a:solidFill>
                  <a:prstClr val="black"/>
                </a:solidFill>
              </a:rPr>
              <a:t>uops </a:t>
            </a:r>
            <a:endParaRPr lang="en-US" sz="2000" dirty="0">
              <a:solidFill>
                <a:prstClr val="black"/>
              </a:solidFill>
            </a:endParaRPr>
          </a:p>
          <a:p>
            <a:pPr marL="742950" lvl="1" indent="-285750" fontAlgn="base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</a:pPr>
            <a:r>
              <a:rPr lang="en-US" sz="2000" dirty="0">
                <a:solidFill>
                  <a:prstClr val="black"/>
                </a:solidFill>
              </a:rPr>
              <a:t>All u</a:t>
            </a:r>
            <a:r>
              <a:rPr lang="en-US" sz="2000" dirty="0" smtClean="0">
                <a:solidFill>
                  <a:prstClr val="black"/>
                </a:solidFill>
              </a:rPr>
              <a:t>ops are also resident in the UC</a:t>
            </a:r>
            <a:endParaRPr lang="en-US" sz="2000" dirty="0">
              <a:solidFill>
                <a:prstClr val="black"/>
              </a:solidFill>
            </a:endParaRPr>
          </a:p>
          <a:p>
            <a:pPr marL="742950" lvl="1" indent="-285750" fontAlgn="base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</a:pPr>
            <a:r>
              <a:rPr lang="en-US" sz="2000" dirty="0">
                <a:solidFill>
                  <a:prstClr val="black"/>
                </a:solidFill>
              </a:rPr>
              <a:t>No more than eight taken branches </a:t>
            </a:r>
          </a:p>
          <a:p>
            <a:pPr marL="742950" lvl="1" indent="-285750" fontAlgn="base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</a:pPr>
            <a:r>
              <a:rPr lang="en-US" sz="2000" dirty="0">
                <a:solidFill>
                  <a:prstClr val="black"/>
                </a:solidFill>
              </a:rPr>
              <a:t>No CALL or RET</a:t>
            </a:r>
          </a:p>
          <a:p>
            <a:pPr marL="742950" lvl="1" indent="-285750" fontAlgn="base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</a:pPr>
            <a:r>
              <a:rPr lang="en-US" sz="2000" dirty="0">
                <a:solidFill>
                  <a:prstClr val="black"/>
                </a:solidFill>
              </a:rPr>
              <a:t>No mismatched stack operations (e.g., more PUSH than POP)</a:t>
            </a:r>
            <a:endParaRPr lang="en-US" sz="2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935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4922"/>
            <a:ext cx="8229600" cy="1143000"/>
          </a:xfrm>
        </p:spPr>
        <p:txBody>
          <a:bodyPr/>
          <a:lstStyle/>
          <a:p>
            <a:r>
              <a:rPr lang="en-US" dirty="0" smtClean="0"/>
              <a:t>Front End: Macro-Fusion</a:t>
            </a:r>
            <a:endParaRPr lang="ru-R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396240" y="3886200"/>
            <a:ext cx="851916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</a:pPr>
            <a:r>
              <a:rPr lang="en-US" sz="2400" dirty="0" smtClean="0"/>
              <a:t>The first instruction of a macro-fused pair modifies flags</a:t>
            </a:r>
          </a:p>
          <a:p>
            <a:pPr lvl="1">
              <a:spcBef>
                <a:spcPts val="600"/>
              </a:spcBef>
            </a:pPr>
            <a:r>
              <a:rPr lang="en-US" sz="2000" dirty="0" smtClean="0"/>
              <a:t>CMP, TEST, ADD, SUB, AND, INC, DEC</a:t>
            </a:r>
            <a:endParaRPr lang="en-US" sz="1600" dirty="0" smtClean="0"/>
          </a:p>
          <a:p>
            <a:pPr>
              <a:spcBef>
                <a:spcPts val="1800"/>
              </a:spcBef>
            </a:pPr>
            <a:r>
              <a:rPr lang="en-US" sz="2400" dirty="0" smtClean="0"/>
              <a:t>The 2</a:t>
            </a:r>
            <a:r>
              <a:rPr lang="en-US" sz="2400" baseline="30000" dirty="0" smtClean="0"/>
              <a:t>nd</a:t>
            </a:r>
            <a:r>
              <a:rPr lang="en-US" sz="2400" dirty="0" smtClean="0"/>
              <a:t> inst. of a macro-fusible pair is a conditional branch</a:t>
            </a:r>
          </a:p>
          <a:p>
            <a:pPr lvl="1">
              <a:spcBef>
                <a:spcPts val="600"/>
              </a:spcBef>
            </a:pPr>
            <a:r>
              <a:rPr lang="en-US" sz="2000" dirty="0" smtClean="0"/>
              <a:t>For each first instruction, some branches can fuse with it</a:t>
            </a:r>
            <a:endParaRPr lang="en-US" sz="1600" dirty="0" smtClean="0"/>
          </a:p>
          <a:p>
            <a:pPr>
              <a:spcBef>
                <a:spcPts val="1800"/>
              </a:spcBef>
            </a:pPr>
            <a:r>
              <a:rPr lang="en-US" sz="2400" dirty="0" smtClean="0"/>
              <a:t>These pairs are common in many types of applications </a:t>
            </a:r>
            <a:endParaRPr lang="en-US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b="52690"/>
          <a:stretch/>
        </p:blipFill>
        <p:spPr>
          <a:xfrm>
            <a:off x="5029200" y="1143000"/>
            <a:ext cx="3625001" cy="261033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257800" y="1665807"/>
            <a:ext cx="762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87680" y="1411429"/>
            <a:ext cx="4922520" cy="21699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Merge two instructions into a single </a:t>
            </a:r>
            <a:r>
              <a:rPr lang="el-GR" sz="2400" dirty="0" smtClean="0"/>
              <a:t>μ</a:t>
            </a:r>
            <a:r>
              <a:rPr lang="en-US" sz="2400" dirty="0" smtClean="0"/>
              <a:t>op</a:t>
            </a:r>
          </a:p>
          <a:p>
            <a:pPr lvl="1">
              <a:spcBef>
                <a:spcPts val="600"/>
              </a:spcBef>
            </a:pPr>
            <a:r>
              <a:rPr lang="en-US" sz="2000" dirty="0" smtClean="0"/>
              <a:t>Increased decode, rename and retire bandwidth</a:t>
            </a:r>
          </a:p>
          <a:p>
            <a:pPr lvl="1">
              <a:spcBef>
                <a:spcPts val="600"/>
              </a:spcBef>
            </a:pPr>
            <a:r>
              <a:rPr lang="en-US" sz="2000" dirty="0" smtClean="0"/>
              <a:t>Power savings from representing more work in fewer bits</a:t>
            </a:r>
          </a:p>
        </p:txBody>
      </p:sp>
    </p:spTree>
    <p:extLst>
      <p:ext uri="{BB962C8B-B14F-4D97-AF65-F5344CB8AC3E}">
        <p14:creationId xmlns:p14="http://schemas.microsoft.com/office/powerpoint/2010/main" val="944193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OOO Structures</a:t>
            </a:r>
            <a:endParaRPr lang="ru-RU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5BB01D4-E44D-46E2-89A6-63024F813B9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-854" t="46789" r="854" b="33792"/>
          <a:stretch/>
        </p:blipFill>
        <p:spPr>
          <a:xfrm>
            <a:off x="1524000" y="1295400"/>
            <a:ext cx="6187215" cy="1828800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980779"/>
              </p:ext>
            </p:extLst>
          </p:nvPr>
        </p:nvGraphicFramePr>
        <p:xfrm>
          <a:off x="1524000" y="3594734"/>
          <a:ext cx="6438900" cy="2408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9617"/>
                <a:gridCol w="1504743"/>
                <a:gridCol w="1504743"/>
                <a:gridCol w="1189797"/>
              </a:tblGrid>
              <a:tr h="311650"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Nehalem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Sandy Bridge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Haswell</a:t>
                      </a:r>
                      <a:endParaRPr lang="ru-RU" sz="1600" dirty="0"/>
                    </a:p>
                  </a:txBody>
                  <a:tcPr/>
                </a:tc>
              </a:tr>
              <a:tr h="31165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Window (BOB)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128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168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192</a:t>
                      </a:r>
                      <a:endParaRPr lang="ru-RU" sz="1600" dirty="0"/>
                    </a:p>
                  </a:txBody>
                  <a:tcPr/>
                </a:tc>
              </a:tr>
              <a:tr h="39410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In-flight</a:t>
                      </a:r>
                      <a:r>
                        <a:rPr lang="en-US" sz="1600" baseline="0" dirty="0" smtClean="0"/>
                        <a:t> Loads (LB)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48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64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72</a:t>
                      </a:r>
                      <a:endParaRPr lang="ru-RU" sz="1600" dirty="0"/>
                    </a:p>
                  </a:txBody>
                  <a:tcPr/>
                </a:tc>
              </a:tr>
              <a:tr h="33839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In-flight</a:t>
                      </a:r>
                      <a:r>
                        <a:rPr lang="en-US" sz="1600" baseline="0" dirty="0" smtClean="0"/>
                        <a:t> Stores (SB)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32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36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42</a:t>
                      </a:r>
                      <a:endParaRPr lang="ru-RU" sz="1600" dirty="0"/>
                    </a:p>
                  </a:txBody>
                  <a:tcPr/>
                </a:tc>
              </a:tr>
              <a:tr h="31962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Scheduler</a:t>
                      </a:r>
                      <a:r>
                        <a:rPr lang="en-US" sz="1600" baseline="0" dirty="0" smtClean="0"/>
                        <a:t> Entries (RS)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36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54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60</a:t>
                      </a:r>
                      <a:endParaRPr lang="ru-RU" sz="1600" dirty="0"/>
                    </a:p>
                  </a:txBody>
                  <a:tcPr/>
                </a:tc>
              </a:tr>
              <a:tr h="31165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Integer Registers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Equal to ROB</a:t>
                      </a:r>
                      <a:endParaRPr lang="ru-RU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160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168</a:t>
                      </a:r>
                      <a:endParaRPr lang="ru-RU" sz="1600" dirty="0"/>
                    </a:p>
                  </a:txBody>
                  <a:tcPr/>
                </a:tc>
              </a:tr>
              <a:tr h="31165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FP Registers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Equal to ROB</a:t>
                      </a:r>
                      <a:endParaRPr lang="ru-RU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144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168</a:t>
                      </a:r>
                      <a:endParaRPr lang="ru-RU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6757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OOO: Renamer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105400"/>
          </a:xfrm>
        </p:spPr>
        <p:txBody>
          <a:bodyPr/>
          <a:lstStyle/>
          <a:p>
            <a:r>
              <a:rPr lang="en-US" sz="2400" dirty="0" smtClean="0"/>
              <a:t>Rename  4 uops </a:t>
            </a:r>
            <a:r>
              <a:rPr lang="en-US" sz="2400" dirty="0"/>
              <a:t>/ cycle </a:t>
            </a:r>
            <a:r>
              <a:rPr lang="en-US" sz="2400" dirty="0" smtClean="0"/>
              <a:t>and provide to </a:t>
            </a:r>
            <a:r>
              <a:rPr lang="en-US" sz="2400" dirty="0"/>
              <a:t>the OOO engine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Renames architectural sources and destinations of the </a:t>
            </a:r>
            <a:r>
              <a:rPr lang="en-US" sz="2000" dirty="0" smtClean="0"/>
              <a:t>uops </a:t>
            </a:r>
            <a:r>
              <a:rPr lang="en-US" sz="2000" dirty="0"/>
              <a:t>to micro-architectural sources and destinations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Allocates resources to the </a:t>
            </a:r>
            <a:r>
              <a:rPr lang="en-US" sz="2000" dirty="0" smtClean="0"/>
              <a:t>uops</a:t>
            </a:r>
            <a:r>
              <a:rPr lang="en-US" sz="2000" dirty="0"/>
              <a:t>, e.g., load or store buffers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Binds the </a:t>
            </a:r>
            <a:r>
              <a:rPr lang="en-US" sz="2000" dirty="0" smtClean="0"/>
              <a:t>uop </a:t>
            </a:r>
            <a:r>
              <a:rPr lang="en-US" sz="2000" dirty="0"/>
              <a:t>to an appropriate dispatch </a:t>
            </a:r>
            <a:r>
              <a:rPr lang="en-US" sz="2000" dirty="0" smtClean="0"/>
              <a:t>port</a:t>
            </a:r>
            <a:endParaRPr lang="en-US" sz="2400" dirty="0"/>
          </a:p>
          <a:p>
            <a:pPr>
              <a:spcBef>
                <a:spcPts val="1200"/>
              </a:spcBef>
            </a:pPr>
            <a:r>
              <a:rPr lang="en-US" sz="2400" dirty="0"/>
              <a:t>Some </a:t>
            </a:r>
            <a:r>
              <a:rPr lang="en-US" sz="2400" dirty="0" smtClean="0"/>
              <a:t>uops </a:t>
            </a:r>
            <a:r>
              <a:rPr lang="en-US" sz="2400" dirty="0"/>
              <a:t>can execute to completion during rename, </a:t>
            </a:r>
            <a:br>
              <a:rPr lang="en-US" sz="2400" dirty="0"/>
            </a:br>
            <a:r>
              <a:rPr lang="en-US" sz="2400" dirty="0"/>
              <a:t>effectively costing no execution bandwidth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Zero idioms (dependency breaking idioms)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NOP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VZEROUPPER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FXCHG</a:t>
            </a:r>
          </a:p>
          <a:p>
            <a:pPr lvl="1">
              <a:spcBef>
                <a:spcPts val="600"/>
              </a:spcBef>
            </a:pPr>
            <a:r>
              <a:rPr lang="en-US" sz="2000" dirty="0" smtClean="0"/>
              <a:t>A </a:t>
            </a:r>
            <a:r>
              <a:rPr lang="en-US" sz="2000" dirty="0"/>
              <a:t>subset of register-to-register </a:t>
            </a:r>
            <a:r>
              <a:rPr lang="en-US" sz="2000" dirty="0" smtClean="0"/>
              <a:t>MOV</a:t>
            </a:r>
            <a:endParaRPr lang="en-US" sz="2400" dirty="0"/>
          </a:p>
          <a:p>
            <a:pPr>
              <a:spcBef>
                <a:spcPts val="1200"/>
              </a:spcBef>
            </a:pPr>
            <a:r>
              <a:rPr lang="en-US" sz="2400" dirty="0"/>
              <a:t>The renamer can allocate two branches each cycle</a:t>
            </a:r>
          </a:p>
          <a:p>
            <a:endParaRPr lang="ru-RU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713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OOO: Dependency Breaking Idioms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105400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400" dirty="0"/>
              <a:t>Move </a:t>
            </a:r>
            <a:r>
              <a:rPr lang="en-US" sz="2400" dirty="0" smtClean="0"/>
              <a:t>elimination</a:t>
            </a:r>
          </a:p>
          <a:p>
            <a:pPr lvl="1">
              <a:spcBef>
                <a:spcPts val="600"/>
              </a:spcBef>
            </a:pPr>
            <a:r>
              <a:rPr lang="en-US" sz="2000" dirty="0" smtClean="0"/>
              <a:t>Moves just update RAT w/o real copy of register value</a:t>
            </a:r>
          </a:p>
          <a:p>
            <a:pPr lvl="1">
              <a:spcBef>
                <a:spcPts val="600"/>
              </a:spcBef>
            </a:pPr>
            <a:r>
              <a:rPr lang="en-US" sz="2000" dirty="0" smtClean="0"/>
              <a:t>Example: eax is renamed to pr10,</a:t>
            </a:r>
          </a:p>
          <a:p>
            <a:pPr marL="1711325" lvl="1" indent="0">
              <a:spcBef>
                <a:spcPts val="0"/>
              </a:spcBef>
              <a:buNone/>
            </a:pPr>
            <a:r>
              <a:rPr lang="en-US" sz="2000" dirty="0" smtClean="0"/>
              <a:t>after </a:t>
            </a:r>
            <a:r>
              <a:rPr lang="en-US" sz="2000" dirty="0" err="1" smtClean="0"/>
              <a:t>mov</a:t>
            </a:r>
            <a:r>
              <a:rPr lang="en-US" sz="2000" dirty="0" smtClean="0"/>
              <a:t> eax-&gt;ebx, ebx is also renamed to pr10</a:t>
            </a:r>
          </a:p>
          <a:p>
            <a:pPr>
              <a:spcBef>
                <a:spcPts val="1200"/>
              </a:spcBef>
            </a:pPr>
            <a:r>
              <a:rPr lang="en-US" sz="2400" dirty="0" smtClean="0"/>
              <a:t>Instruction </a:t>
            </a:r>
            <a:r>
              <a:rPr lang="en-US" sz="2400" dirty="0"/>
              <a:t>parallelism can be improved by zeroing register </a:t>
            </a:r>
            <a:r>
              <a:rPr lang="en-US" sz="2400" dirty="0" smtClean="0"/>
              <a:t>content</a:t>
            </a:r>
            <a:endParaRPr lang="en-US" sz="2400" dirty="0"/>
          </a:p>
          <a:p>
            <a:pPr>
              <a:spcBef>
                <a:spcPts val="1200"/>
              </a:spcBef>
            </a:pPr>
            <a:r>
              <a:rPr lang="en-US" sz="2400" dirty="0"/>
              <a:t>Zero idiom </a:t>
            </a:r>
            <a:r>
              <a:rPr lang="en-US" sz="2400" dirty="0" smtClean="0"/>
              <a:t>examples</a:t>
            </a:r>
            <a:endParaRPr lang="en-US" sz="2400" dirty="0"/>
          </a:p>
          <a:p>
            <a:pPr lvl="1"/>
            <a:r>
              <a:rPr lang="en-US" sz="2000" dirty="0"/>
              <a:t>XOR REG,REG</a:t>
            </a:r>
          </a:p>
          <a:p>
            <a:pPr lvl="1"/>
            <a:r>
              <a:rPr lang="en-US" sz="2000" dirty="0"/>
              <a:t>SUB </a:t>
            </a:r>
            <a:r>
              <a:rPr lang="en-US" sz="2000" dirty="0" smtClean="0"/>
              <a:t>REG,REG</a:t>
            </a:r>
            <a:endParaRPr lang="en-US" sz="2400" dirty="0"/>
          </a:p>
          <a:p>
            <a:pPr>
              <a:spcBef>
                <a:spcPts val="1200"/>
              </a:spcBef>
            </a:pPr>
            <a:r>
              <a:rPr lang="en-US" sz="2400" dirty="0"/>
              <a:t>Zero idioms are detected and removed by the renamer</a:t>
            </a:r>
          </a:p>
          <a:p>
            <a:pPr lvl="1"/>
            <a:r>
              <a:rPr lang="en-US" sz="2000" dirty="0"/>
              <a:t>Have zero execution latency</a:t>
            </a:r>
          </a:p>
          <a:p>
            <a:pPr lvl="1"/>
            <a:r>
              <a:rPr lang="en-US" sz="2000" dirty="0"/>
              <a:t>They do not consume any execution </a:t>
            </a:r>
            <a:r>
              <a:rPr lang="en-US" sz="2000" dirty="0" smtClean="0"/>
              <a:t>resource</a:t>
            </a: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EXE</a:t>
            </a:r>
            <a:endParaRPr lang="ru-R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1" y="1143000"/>
            <a:ext cx="5861232" cy="507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Core Cache Size/Latency/BW</a:t>
            </a:r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7820CE-D003-405C-AF89-6F5B30F3102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7652" b="2439"/>
          <a:stretch/>
        </p:blipFill>
        <p:spPr>
          <a:xfrm>
            <a:off x="326707" y="926300"/>
            <a:ext cx="8405813" cy="564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65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ST vs MT</a:t>
            </a:r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7820CE-D003-405C-AF89-6F5B30F3102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61769" y="2501612"/>
            <a:ext cx="482559" cy="533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vs</a:t>
            </a:r>
            <a:endParaRPr lang="ru-RU" sz="3200" dirty="0"/>
          </a:p>
        </p:txBody>
      </p:sp>
      <p:grpSp>
        <p:nvGrpSpPr>
          <p:cNvPr id="31" name="Group 30"/>
          <p:cNvGrpSpPr/>
          <p:nvPr/>
        </p:nvGrpSpPr>
        <p:grpSpPr>
          <a:xfrm>
            <a:off x="1408322" y="1143000"/>
            <a:ext cx="1258678" cy="1994775"/>
            <a:chOff x="1408322" y="1143000"/>
            <a:chExt cx="1258678" cy="1994775"/>
          </a:xfrm>
        </p:grpSpPr>
        <p:sp>
          <p:nvSpPr>
            <p:cNvPr id="10" name="Rectangle 9"/>
            <p:cNvSpPr/>
            <p:nvPr/>
          </p:nvSpPr>
          <p:spPr>
            <a:xfrm>
              <a:off x="1684326" y="2387232"/>
              <a:ext cx="750543" cy="7505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1x area</a:t>
              </a:r>
            </a:p>
            <a:p>
              <a:pPr algn="ctr"/>
              <a:r>
                <a:rPr lang="en-US" sz="1400" dirty="0" smtClean="0"/>
                <a:t>1x perf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08322" y="1143000"/>
              <a:ext cx="125867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/>
                <a:t>ST</a:t>
              </a:r>
            </a:p>
            <a:p>
              <a:pPr algn="ctr"/>
              <a:r>
                <a:rPr lang="en-US" sz="2400" dirty="0" smtClean="0"/>
                <a:t>1x width</a:t>
              </a:r>
              <a:endParaRPr lang="ru-RU" sz="24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622505" y="1167695"/>
            <a:ext cx="2189083" cy="2374978"/>
            <a:chOff x="2622505" y="1167695"/>
            <a:chExt cx="2189083" cy="2374978"/>
          </a:xfrm>
        </p:grpSpPr>
        <p:sp>
          <p:nvSpPr>
            <p:cNvPr id="9" name="Rectangle 8"/>
            <p:cNvSpPr/>
            <p:nvPr/>
          </p:nvSpPr>
          <p:spPr>
            <a:xfrm>
              <a:off x="3310502" y="2041587"/>
              <a:ext cx="1501086" cy="15010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4</a:t>
              </a:r>
              <a:r>
                <a:rPr lang="en-US" sz="1600" dirty="0" smtClean="0"/>
                <a:t>x area</a:t>
              </a:r>
            </a:p>
            <a:p>
              <a:pPr algn="ctr"/>
              <a:r>
                <a:rPr lang="en-US" sz="1600" dirty="0" smtClean="0"/>
                <a:t>1.5x perf</a:t>
              </a:r>
            </a:p>
          </p:txBody>
        </p:sp>
        <p:sp>
          <p:nvSpPr>
            <p:cNvPr id="16" name="Right Arrow 15"/>
            <p:cNvSpPr/>
            <p:nvPr/>
          </p:nvSpPr>
          <p:spPr>
            <a:xfrm>
              <a:off x="2622505" y="2574868"/>
              <a:ext cx="500362" cy="375271"/>
            </a:xfrm>
            <a:prstGeom prst="right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0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409271" y="1167695"/>
              <a:ext cx="125867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/>
                <a:t>ST</a:t>
              </a:r>
            </a:p>
            <a:p>
              <a:pPr algn="ctr"/>
              <a:r>
                <a:rPr lang="en-US" sz="2400" dirty="0"/>
                <a:t>2</a:t>
              </a:r>
              <a:r>
                <a:rPr lang="en-US" sz="2400" dirty="0" smtClean="0"/>
                <a:t>x width</a:t>
              </a:r>
              <a:endParaRPr lang="ru-RU" sz="2400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812312" y="1186123"/>
            <a:ext cx="1501086" cy="2359841"/>
            <a:chOff x="5812312" y="1186123"/>
            <a:chExt cx="1501086" cy="2359841"/>
          </a:xfrm>
        </p:grpSpPr>
        <p:sp>
          <p:nvSpPr>
            <p:cNvPr id="11" name="Rectangle 10"/>
            <p:cNvSpPr/>
            <p:nvPr/>
          </p:nvSpPr>
          <p:spPr>
            <a:xfrm>
              <a:off x="5812312" y="2041587"/>
              <a:ext cx="750543" cy="7505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1x area</a:t>
              </a:r>
            </a:p>
            <a:p>
              <a:pPr algn="ctr"/>
              <a:r>
                <a:rPr lang="en-US" sz="1400" dirty="0" smtClean="0"/>
                <a:t>1x perf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562855" y="2041587"/>
              <a:ext cx="750543" cy="7505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1x area</a:t>
              </a:r>
            </a:p>
            <a:p>
              <a:pPr algn="ctr"/>
              <a:r>
                <a:rPr lang="en-US" sz="1400" dirty="0" smtClean="0"/>
                <a:t>1x perf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812312" y="2795421"/>
              <a:ext cx="750543" cy="7505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1x area</a:t>
              </a:r>
            </a:p>
            <a:p>
              <a:pPr algn="ctr"/>
              <a:r>
                <a:rPr lang="en-US" sz="1400" dirty="0" smtClean="0"/>
                <a:t>1x perf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562855" y="2795421"/>
              <a:ext cx="750543" cy="7505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1x area</a:t>
              </a:r>
            </a:p>
            <a:p>
              <a:pPr algn="ctr"/>
              <a:r>
                <a:rPr lang="en-US" sz="1400" dirty="0" smtClean="0"/>
                <a:t>1x perf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933515" y="1186123"/>
              <a:ext cx="125867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/>
                <a:t>MT</a:t>
              </a:r>
            </a:p>
            <a:p>
              <a:pPr algn="ctr"/>
              <a:r>
                <a:rPr lang="en-US" sz="2400" dirty="0" smtClean="0"/>
                <a:t>4x width</a:t>
              </a:r>
              <a:endParaRPr lang="ru-RU" sz="24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2416245" y="3735528"/>
            <a:ext cx="2397283" cy="2137657"/>
            <a:chOff x="2416245" y="3735528"/>
            <a:chExt cx="2397283" cy="2137657"/>
          </a:xfrm>
        </p:grpSpPr>
        <p:sp>
          <p:nvSpPr>
            <p:cNvPr id="18" name="Rectangle 17"/>
            <p:cNvSpPr/>
            <p:nvPr/>
          </p:nvSpPr>
          <p:spPr>
            <a:xfrm>
              <a:off x="3312442" y="4372099"/>
              <a:ext cx="1501086" cy="15010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smtClean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297335" y="4751881"/>
              <a:ext cx="680316" cy="5333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1x </a:t>
              </a:r>
              <a:r>
                <a:rPr lang="en-US" sz="1600" dirty="0">
                  <a:solidFill>
                    <a:schemeClr val="bg1"/>
                  </a:solidFill>
                </a:rPr>
                <a:t>perf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131272" y="4751881"/>
              <a:ext cx="680316" cy="5333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1x </a:t>
              </a:r>
              <a:r>
                <a:rPr lang="en-US" sz="1600" dirty="0">
                  <a:solidFill>
                    <a:schemeClr val="bg1"/>
                  </a:solidFill>
                </a:rPr>
                <a:t>perf</a:t>
              </a:r>
            </a:p>
          </p:txBody>
        </p:sp>
        <p:cxnSp>
          <p:nvCxnSpPr>
            <p:cNvPr id="22" name="Straight Connector 21"/>
            <p:cNvCxnSpPr>
              <a:stCxn id="18" idx="0"/>
              <a:endCxn id="18" idx="2"/>
            </p:cNvCxnSpPr>
            <p:nvPr/>
          </p:nvCxnSpPr>
          <p:spPr>
            <a:xfrm>
              <a:off x="4062985" y="4372099"/>
              <a:ext cx="0" cy="1501086"/>
            </a:xfrm>
            <a:prstGeom prst="line">
              <a:avLst/>
            </a:prstGeom>
            <a:ln w="28575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ight Arrow 23"/>
            <p:cNvSpPr/>
            <p:nvPr/>
          </p:nvSpPr>
          <p:spPr>
            <a:xfrm rot="5400000">
              <a:off x="3810864" y="3798073"/>
              <a:ext cx="500362" cy="375271"/>
            </a:xfrm>
            <a:prstGeom prst="right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0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416245" y="4823533"/>
              <a:ext cx="73930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2400" dirty="0" smtClean="0">
                  <a:solidFill>
                    <a:prstClr val="black"/>
                  </a:solidFill>
                </a:rPr>
                <a:t>SMT</a:t>
              </a:r>
              <a:endParaRPr lang="en-US" sz="2400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9079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Course Roadmap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dirty="0" smtClean="0"/>
              <a:t>Day 1</a:t>
            </a:r>
          </a:p>
          <a:p>
            <a:pPr lvl="1"/>
            <a:r>
              <a:rPr lang="en-US" dirty="0" smtClean="0"/>
              <a:t>Pipeline</a:t>
            </a:r>
          </a:p>
          <a:p>
            <a:pPr lvl="1"/>
            <a:r>
              <a:rPr lang="en-US" dirty="0" smtClean="0"/>
              <a:t>Memory Hierarchy (Caches)</a:t>
            </a:r>
          </a:p>
          <a:p>
            <a:pPr>
              <a:spcBef>
                <a:spcPts val="2400"/>
              </a:spcBef>
            </a:pPr>
            <a:r>
              <a:rPr lang="en-US" dirty="0" smtClean="0"/>
              <a:t>Day 2</a:t>
            </a:r>
          </a:p>
          <a:p>
            <a:pPr lvl="1"/>
            <a:r>
              <a:rPr lang="en-US" dirty="0" smtClean="0"/>
              <a:t>Out-of-order execution</a:t>
            </a:r>
          </a:p>
          <a:p>
            <a:pPr lvl="1"/>
            <a:r>
              <a:rPr lang="en-US" dirty="0" smtClean="0"/>
              <a:t>Branch prediction</a:t>
            </a:r>
          </a:p>
          <a:p>
            <a:pPr>
              <a:spcBef>
                <a:spcPts val="2400"/>
              </a:spcBef>
            </a:pPr>
            <a:r>
              <a:rPr lang="en-US" dirty="0" smtClean="0"/>
              <a:t>Day 3</a:t>
            </a:r>
          </a:p>
          <a:p>
            <a:pPr lvl="1"/>
            <a:r>
              <a:rPr lang="en-US" dirty="0" smtClean="0"/>
              <a:t>Real example: Haswell Microarchitecture</a:t>
            </a:r>
            <a:endParaRPr lang="ru-R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8600" y="1066800"/>
            <a:ext cx="8686800" cy="3581400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065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49992"/>
          <a:stretch/>
        </p:blipFill>
        <p:spPr>
          <a:xfrm>
            <a:off x="2909065" y="1199159"/>
            <a:ext cx="3315190" cy="504665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056386" y="1670442"/>
            <a:ext cx="736604" cy="4419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Rectangle 11"/>
          <p:cNvSpPr/>
          <p:nvPr/>
        </p:nvSpPr>
        <p:spPr>
          <a:xfrm>
            <a:off x="2909065" y="4602073"/>
            <a:ext cx="3462510" cy="898708"/>
          </a:xfrm>
          <a:prstGeom prst="rect">
            <a:avLst/>
          </a:prstGeom>
          <a:solidFill>
            <a:schemeClr val="accent1">
              <a:lumMod val="60000"/>
              <a:lumOff val="40000"/>
              <a:alpha val="647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  <a:effectLst>
                  <a:glow rad="177800">
                    <a:schemeClr val="bg1">
                      <a:alpha val="40000"/>
                    </a:schemeClr>
                  </a:glow>
                </a:effectLst>
              </a:rPr>
              <a:t>EXE</a:t>
            </a:r>
            <a:endParaRPr lang="ru-RU" sz="4000" dirty="0">
              <a:solidFill>
                <a:schemeClr val="tx1"/>
              </a:solidFill>
              <a:effectLst>
                <a:glow rad="177800">
                  <a:schemeClr val="bg1">
                    <a:alpha val="40000"/>
                  </a:schemeClr>
                </a:glo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910496" y="5494654"/>
            <a:ext cx="3462510" cy="841790"/>
          </a:xfrm>
          <a:prstGeom prst="rect">
            <a:avLst/>
          </a:prstGeom>
          <a:solidFill>
            <a:schemeClr val="accent3">
              <a:lumMod val="75000"/>
              <a:alpha val="647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</a:rPr>
              <a:t>MEM</a:t>
            </a:r>
            <a:endParaRPr lang="ru-RU" sz="4000" dirty="0">
              <a:solidFill>
                <a:schemeClr val="tx1"/>
              </a:solidFill>
              <a:effectLst>
                <a:glow rad="152400">
                  <a:schemeClr val="bg1">
                    <a:alpha val="40000"/>
                  </a:schemeClr>
                </a:glo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819400" y="198554"/>
            <a:ext cx="34640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Block Diagram</a:t>
            </a:r>
            <a:endParaRPr lang="ru-RU" sz="4400" dirty="0"/>
          </a:p>
        </p:txBody>
      </p:sp>
      <p:grpSp>
        <p:nvGrpSpPr>
          <p:cNvPr id="2" name="Group 1"/>
          <p:cNvGrpSpPr/>
          <p:nvPr/>
        </p:nvGrpSpPr>
        <p:grpSpPr>
          <a:xfrm>
            <a:off x="2909066" y="1022037"/>
            <a:ext cx="3476494" cy="2504452"/>
            <a:chOff x="2909066" y="1022037"/>
            <a:chExt cx="3476494" cy="2504452"/>
          </a:xfrm>
        </p:grpSpPr>
        <p:sp>
          <p:nvSpPr>
            <p:cNvPr id="10" name="Rectangle 9"/>
            <p:cNvSpPr/>
            <p:nvPr/>
          </p:nvSpPr>
          <p:spPr>
            <a:xfrm>
              <a:off x="2909066" y="1022037"/>
              <a:ext cx="1737360" cy="2504452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65098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 smtClean="0">
                  <a:solidFill>
                    <a:schemeClr val="tx1"/>
                  </a:solidFill>
                  <a:effectLst>
                    <a:glow rad="177800">
                      <a:schemeClr val="bg1">
                        <a:alpha val="40000"/>
                      </a:schemeClr>
                    </a:glow>
                  </a:effectLst>
                </a:rPr>
                <a:t>FE </a:t>
              </a:r>
              <a:r>
                <a:rPr lang="en-US" sz="4000" dirty="0" smtClean="0">
                  <a:solidFill>
                    <a:schemeClr val="tx1"/>
                  </a:solidFill>
                  <a:effectLst>
                    <a:glow rad="177800">
                      <a:schemeClr val="bg1">
                        <a:alpha val="40000"/>
                      </a:schemeClr>
                    </a:glo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endParaRPr lang="ru-RU" sz="4000" dirty="0">
                <a:solidFill>
                  <a:schemeClr val="tx1"/>
                </a:solidFill>
                <a:effectLst>
                  <a:glow rad="177800">
                    <a:schemeClr val="bg1">
                      <a:alpha val="40000"/>
                    </a:schemeClr>
                  </a:glo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48200" y="1022037"/>
              <a:ext cx="1737360" cy="2504452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65098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 smtClean="0">
                  <a:solidFill>
                    <a:schemeClr val="tx1"/>
                  </a:solidFill>
                  <a:effectLst>
                    <a:glow rad="177800">
                      <a:schemeClr val="bg1">
                        <a:alpha val="40000"/>
                      </a:schemeClr>
                    </a:glow>
                  </a:effectLst>
                </a:rPr>
                <a:t>FE </a:t>
              </a:r>
              <a:r>
                <a:rPr lang="en-US" sz="4000" dirty="0" smtClean="0">
                  <a:solidFill>
                    <a:schemeClr val="tx1"/>
                  </a:solidFill>
                  <a:effectLst>
                    <a:glow rad="177800">
                      <a:schemeClr val="bg1">
                        <a:alpha val="40000"/>
                      </a:schemeClr>
                    </a:glo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endParaRPr lang="ru-RU" sz="4000" dirty="0">
                <a:solidFill>
                  <a:schemeClr val="tx1"/>
                </a:solidFill>
                <a:effectLst>
                  <a:glow rad="177800">
                    <a:schemeClr val="bg1">
                      <a:alpha val="40000"/>
                    </a:schemeClr>
                  </a:glo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909065" y="3518222"/>
            <a:ext cx="3478666" cy="1075584"/>
            <a:chOff x="2909065" y="3518222"/>
            <a:chExt cx="3478666" cy="1075584"/>
          </a:xfrm>
        </p:grpSpPr>
        <p:sp>
          <p:nvSpPr>
            <p:cNvPr id="11" name="Rectangle 10"/>
            <p:cNvSpPr/>
            <p:nvPr/>
          </p:nvSpPr>
          <p:spPr>
            <a:xfrm>
              <a:off x="2909065" y="3518222"/>
              <a:ext cx="1737360" cy="1075584"/>
            </a:xfrm>
            <a:prstGeom prst="rect">
              <a:avLst/>
            </a:prstGeom>
            <a:solidFill>
              <a:srgbClr val="FFFF99">
                <a:alpha val="64706"/>
              </a:srgbClr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 smtClean="0">
                  <a:solidFill>
                    <a:schemeClr val="tx1"/>
                  </a:solidFill>
                  <a:effectLst>
                    <a:glow rad="152400">
                      <a:schemeClr val="bg1"/>
                    </a:glow>
                  </a:effectLst>
                </a:rPr>
                <a:t>OOO </a:t>
              </a:r>
              <a:r>
                <a:rPr lang="en-US" sz="4000" dirty="0" smtClean="0">
                  <a:solidFill>
                    <a:schemeClr val="tx1"/>
                  </a:solidFill>
                  <a:effectLst>
                    <a:glow rad="152400">
                      <a:schemeClr val="bg1"/>
                    </a:glo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endParaRPr lang="ru-RU" sz="4000" dirty="0">
                <a:solidFill>
                  <a:schemeClr val="tx1"/>
                </a:solidFill>
                <a:effectLst>
                  <a:glow rad="152400">
                    <a:schemeClr val="bg1"/>
                  </a:glo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650371" y="3518222"/>
              <a:ext cx="1737360" cy="1075584"/>
            </a:xfrm>
            <a:prstGeom prst="rect">
              <a:avLst/>
            </a:prstGeom>
            <a:solidFill>
              <a:srgbClr val="FFFF99">
                <a:alpha val="64706"/>
              </a:srgbClr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 smtClean="0">
                  <a:solidFill>
                    <a:schemeClr val="tx1"/>
                  </a:solidFill>
                  <a:effectLst>
                    <a:glow rad="152400">
                      <a:schemeClr val="bg1"/>
                    </a:glow>
                  </a:effectLst>
                </a:rPr>
                <a:t>OOO </a:t>
              </a:r>
              <a:r>
                <a:rPr lang="en-US" sz="4000" dirty="0" smtClean="0">
                  <a:solidFill>
                    <a:schemeClr val="tx1"/>
                  </a:solidFill>
                  <a:effectLst>
                    <a:glow rad="152400">
                      <a:schemeClr val="bg1"/>
                    </a:glow>
                  </a:effectLst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endParaRPr lang="ru-RU" sz="4000" dirty="0">
                <a:solidFill>
                  <a:schemeClr val="tx1"/>
                </a:solidFill>
                <a:effectLst>
                  <a:glow rad="152400">
                    <a:schemeClr val="bg1"/>
                  </a:glow>
                </a:effectLst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21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67000"/>
            <a:ext cx="8229600" cy="99060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Q &amp; A</a:t>
            </a:r>
            <a:endParaRPr lang="en-US" sz="48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15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Refresher: OOO Exe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1560"/>
            <a:ext cx="8229600" cy="4983163"/>
          </a:xfrm>
        </p:spPr>
        <p:txBody>
          <a:bodyPr/>
          <a:lstStyle/>
          <a:p>
            <a:r>
              <a:rPr lang="en-US" sz="2800" dirty="0" smtClean="0"/>
              <a:t>Superscalar – wide pipeline (4-5 in modern CPU)</a:t>
            </a:r>
          </a:p>
          <a:p>
            <a:r>
              <a:rPr lang="en-US" sz="2800" dirty="0" smtClean="0"/>
              <a:t>Out-of-order – execute according real dependencies (“data flow”) rather than program order</a:t>
            </a:r>
          </a:p>
          <a:p>
            <a:endParaRPr lang="en-US" sz="2800" dirty="0"/>
          </a:p>
          <a:p>
            <a:endParaRPr lang="en-US" sz="2800" dirty="0" smtClean="0"/>
          </a:p>
          <a:p>
            <a:pPr marL="0" indent="0">
              <a:buNone/>
            </a:pPr>
            <a:endParaRPr lang="en-US" sz="2800" dirty="0" smtClean="0"/>
          </a:p>
          <a:p>
            <a:r>
              <a:rPr lang="en-US" sz="2800" dirty="0" smtClean="0"/>
              <a:t>Advantages:</a:t>
            </a:r>
          </a:p>
          <a:p>
            <a:pPr lvl="1"/>
            <a:r>
              <a:rPr lang="en-US" sz="2400" dirty="0" smtClean="0"/>
              <a:t>Extract parallelism from the sequential instr stream</a:t>
            </a:r>
          </a:p>
          <a:p>
            <a:pPr lvl="1"/>
            <a:r>
              <a:rPr lang="en-US" sz="2400" dirty="0" smtClean="0"/>
              <a:t>Hide latencies (e.g., cache misses)</a:t>
            </a:r>
          </a:p>
          <a:p>
            <a:r>
              <a:rPr lang="en-US" sz="2800" dirty="0"/>
              <a:t>N</a:t>
            </a:r>
            <a:r>
              <a:rPr lang="en-US" sz="2800" dirty="0" smtClean="0"/>
              <a:t>eed to maintain visibility of in-order execution</a:t>
            </a:r>
          </a:p>
          <a:p>
            <a:pPr lvl="1"/>
            <a:r>
              <a:rPr lang="en-US" sz="2400" dirty="0" smtClean="0"/>
              <a:t>Precise exceptions, memory model, etc.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752600" y="2514600"/>
            <a:ext cx="5781472" cy="1561590"/>
            <a:chOff x="643005" y="2667000"/>
            <a:chExt cx="10540739" cy="284707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3005" y="2667000"/>
              <a:ext cx="2828789" cy="284707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6200" y="2680475"/>
              <a:ext cx="7297544" cy="1908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6324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Refresher: OOO Exe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44880"/>
            <a:ext cx="8229600" cy="5379720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800" dirty="0" smtClean="0"/>
              <a:t>Two states are supported: speculative and architectural</a:t>
            </a:r>
          </a:p>
          <a:p>
            <a:pPr>
              <a:spcBef>
                <a:spcPts val="1200"/>
              </a:spcBef>
            </a:pPr>
            <a:r>
              <a:rPr lang="en-US" sz="2800" dirty="0" smtClean="0"/>
              <a:t>Instruction window (ROB) keeps all in-flight instructions and allows order reconstructions</a:t>
            </a:r>
          </a:p>
          <a:p>
            <a:pPr marL="457200" lvl="1" indent="0">
              <a:spcBef>
                <a:spcPts val="600"/>
              </a:spcBef>
              <a:buNone/>
            </a:pPr>
            <a:endParaRPr lang="en-US" sz="4800" dirty="0"/>
          </a:p>
          <a:p>
            <a:pPr marL="457200" lvl="1" indent="0">
              <a:spcBef>
                <a:spcPts val="600"/>
              </a:spcBef>
              <a:buNone/>
            </a:pPr>
            <a:endParaRPr lang="en-US" sz="4400" dirty="0" smtClean="0"/>
          </a:p>
          <a:p>
            <a:pPr>
              <a:spcBef>
                <a:spcPts val="1200"/>
              </a:spcBef>
            </a:pPr>
            <a:r>
              <a:rPr lang="en-US" sz="2800" dirty="0" smtClean="0"/>
              <a:t>The </a:t>
            </a:r>
            <a:r>
              <a:rPr lang="en-US" sz="2800" dirty="0"/>
              <a:t>large window the </a:t>
            </a:r>
            <a:r>
              <a:rPr lang="en-US" sz="2800" dirty="0" smtClean="0"/>
              <a:t>better performance</a:t>
            </a:r>
          </a:p>
          <a:p>
            <a:pPr>
              <a:spcBef>
                <a:spcPts val="800"/>
              </a:spcBef>
            </a:pPr>
            <a:r>
              <a:rPr lang="en-US" sz="2800" dirty="0" smtClean="0"/>
              <a:t>Limitations:</a:t>
            </a:r>
          </a:p>
          <a:p>
            <a:pPr lvl="1">
              <a:spcBef>
                <a:spcPts val="0"/>
              </a:spcBef>
            </a:pPr>
            <a:r>
              <a:rPr lang="en-US" sz="2400" dirty="0" smtClean="0"/>
              <a:t>False dependencies -&gt; rename registers</a:t>
            </a:r>
          </a:p>
          <a:p>
            <a:pPr lvl="1">
              <a:spcBef>
                <a:spcPts val="0"/>
              </a:spcBef>
            </a:pPr>
            <a:r>
              <a:rPr lang="en-US" sz="2400" dirty="0" smtClean="0"/>
              <a:t>Branches -&gt; accurate dynamic prediction</a:t>
            </a:r>
            <a:endParaRPr lang="ru-RU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3062949"/>
            <a:ext cx="4861929" cy="138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7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Intel Processor Roadmap</a:t>
            </a:r>
            <a:endParaRPr lang="ru-R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4922837"/>
            <a:ext cx="8229600" cy="1173163"/>
          </a:xfrm>
        </p:spPr>
        <p:txBody>
          <a:bodyPr/>
          <a:lstStyle/>
          <a:p>
            <a:r>
              <a:rPr lang="en-US" sz="2800" dirty="0" smtClean="0"/>
              <a:t>Tick-Tock model</a:t>
            </a:r>
          </a:p>
          <a:p>
            <a:pPr lvl="1"/>
            <a:r>
              <a:rPr lang="en-US" sz="2400" dirty="0" smtClean="0"/>
              <a:t>A new microarchitecture (Tock) is followed by process compaction (Tick)</a:t>
            </a:r>
            <a:endParaRPr lang="ru-RU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5152124"/>
              </p:ext>
            </p:extLst>
          </p:nvPr>
        </p:nvGraphicFramePr>
        <p:xfrm>
          <a:off x="65088" y="1570037"/>
          <a:ext cx="9013825" cy="299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" name="Worksheet" r:id="rId3" imgW="9014494" imgH="2994791" progId="Excel.Sheet.12">
                  <p:embed/>
                </p:oleObj>
              </mc:Choice>
              <mc:Fallback>
                <p:oleObj name="Worksheet" r:id="rId3" imgW="9014494" imgH="299479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088" y="1570037"/>
                        <a:ext cx="9013825" cy="2994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378407" y="1206474"/>
            <a:ext cx="17558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f</a:t>
            </a:r>
            <a:r>
              <a:rPr lang="en-US" sz="1600" dirty="0" smtClean="0">
                <a:solidFill>
                  <a:schemeClr val="bg1">
                    <a:lumMod val="85000"/>
                  </a:schemeClr>
                </a:solidFill>
              </a:rPr>
              <a:t>rom wikipedia.org</a:t>
            </a:r>
            <a:endParaRPr lang="ru-RU" sz="1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2104" y="3982914"/>
            <a:ext cx="9013825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65088" y="3360035"/>
            <a:ext cx="9013825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82104" y="2779035"/>
            <a:ext cx="9013825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391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 animBg="1"/>
      <p:bldP spid="14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264" y="179"/>
            <a:ext cx="8229600" cy="1143000"/>
          </a:xfrm>
        </p:spPr>
        <p:txBody>
          <a:bodyPr/>
          <a:lstStyle/>
          <a:p>
            <a:r>
              <a:rPr lang="en-US" dirty="0" smtClean="0"/>
              <a:t>Haswell </a:t>
            </a:r>
            <a:r>
              <a:rPr lang="en-US" dirty="0" err="1" smtClean="0"/>
              <a:t>FloorPlan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28534"/>
            <a:ext cx="8229600" cy="1496065"/>
          </a:xfrm>
        </p:spPr>
        <p:txBody>
          <a:bodyPr/>
          <a:lstStyle/>
          <a:p>
            <a:r>
              <a:rPr lang="en-US" sz="2800" dirty="0"/>
              <a:t>22nm process</a:t>
            </a:r>
          </a:p>
          <a:p>
            <a:r>
              <a:rPr lang="en-US" sz="2800" dirty="0" smtClean="0"/>
              <a:t>1.4 </a:t>
            </a:r>
            <a:r>
              <a:rPr lang="en-US" sz="2800" dirty="0"/>
              <a:t>Billion transistors</a:t>
            </a:r>
          </a:p>
          <a:p>
            <a:r>
              <a:rPr lang="en-US" sz="2800" dirty="0"/>
              <a:t>Die size: 160 mm2 </a:t>
            </a:r>
            <a:endParaRPr lang="ru-RU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69" y="1143000"/>
            <a:ext cx="8215895" cy="3450034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>
            <a:off x="3234945" y="3102609"/>
            <a:ext cx="4251962" cy="1024295"/>
            <a:chOff x="3234945" y="3102609"/>
            <a:chExt cx="4251962" cy="1024295"/>
          </a:xfrm>
        </p:grpSpPr>
        <p:sp>
          <p:nvSpPr>
            <p:cNvPr id="14" name="Rectangle 13"/>
            <p:cNvSpPr/>
            <p:nvPr/>
          </p:nvSpPr>
          <p:spPr>
            <a:xfrm>
              <a:off x="3234945" y="3102609"/>
              <a:ext cx="4251962" cy="1024295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  <a:effectLst>
              <a:glow rad="50800">
                <a:schemeClr val="bg1">
                  <a:alpha val="8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256024" y="3371959"/>
              <a:ext cx="2234073" cy="46166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tx2"/>
                  </a:solidFill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</a:rPr>
                <a:t>Shared L3 Cache</a:t>
              </a:r>
              <a:endParaRPr lang="ru-RU" sz="2400" dirty="0">
                <a:solidFill>
                  <a:schemeClr val="tx2"/>
                </a:solidFill>
                <a:effectLst>
                  <a:glow rad="190500">
                    <a:schemeClr val="bg1">
                      <a:alpha val="74000"/>
                    </a:schemeClr>
                  </a:glow>
                </a:effectLst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234945" y="1158240"/>
            <a:ext cx="1066800" cy="1935480"/>
            <a:chOff x="3234945" y="1158240"/>
            <a:chExt cx="1066800" cy="1935480"/>
          </a:xfrm>
        </p:grpSpPr>
        <p:sp>
          <p:nvSpPr>
            <p:cNvPr id="9" name="Rectangle 8"/>
            <p:cNvSpPr/>
            <p:nvPr/>
          </p:nvSpPr>
          <p:spPr>
            <a:xfrm>
              <a:off x="3234945" y="1158240"/>
              <a:ext cx="1066800" cy="1935480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  <a:effectLst>
              <a:glow rad="50800">
                <a:schemeClr val="bg1">
                  <a:alpha val="8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384681" y="1954202"/>
              <a:ext cx="76732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sz="2400" dirty="0" smtClean="0">
                  <a:solidFill>
                    <a:schemeClr val="tx2"/>
                  </a:solidFill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</a:rPr>
                <a:t>Core</a:t>
              </a:r>
              <a:endParaRPr lang="ru-RU" sz="2400" dirty="0">
                <a:solidFill>
                  <a:schemeClr val="tx2"/>
                </a:solidFill>
                <a:effectLst>
                  <a:glow rad="190500">
                    <a:schemeClr val="bg1">
                      <a:alpha val="74000"/>
                    </a:schemeClr>
                  </a:glow>
                </a:effectLst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294126" y="1158240"/>
            <a:ext cx="1066800" cy="1935480"/>
            <a:chOff x="4294126" y="1158240"/>
            <a:chExt cx="1066800" cy="1935480"/>
          </a:xfrm>
        </p:grpSpPr>
        <p:sp>
          <p:nvSpPr>
            <p:cNvPr id="10" name="Rectangle 9"/>
            <p:cNvSpPr/>
            <p:nvPr/>
          </p:nvSpPr>
          <p:spPr>
            <a:xfrm>
              <a:off x="4294126" y="1158240"/>
              <a:ext cx="1066800" cy="1935480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  <a:effectLst>
              <a:glow rad="50800">
                <a:schemeClr val="bg1">
                  <a:alpha val="8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443862" y="1954202"/>
              <a:ext cx="76732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sz="2400" dirty="0" smtClean="0">
                  <a:solidFill>
                    <a:schemeClr val="tx2"/>
                  </a:solidFill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</a:rPr>
                <a:t>Core</a:t>
              </a:r>
              <a:endParaRPr lang="ru-RU" sz="2400" dirty="0">
                <a:solidFill>
                  <a:schemeClr val="tx2"/>
                </a:solidFill>
                <a:effectLst>
                  <a:glow rad="190500">
                    <a:schemeClr val="bg1">
                      <a:alpha val="74000"/>
                    </a:schemeClr>
                  </a:glow>
                </a:effectLst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360926" y="1158240"/>
            <a:ext cx="1066800" cy="1935480"/>
            <a:chOff x="5360926" y="1158240"/>
            <a:chExt cx="1066800" cy="1935480"/>
          </a:xfrm>
        </p:grpSpPr>
        <p:sp>
          <p:nvSpPr>
            <p:cNvPr id="11" name="Rectangle 10"/>
            <p:cNvSpPr/>
            <p:nvPr/>
          </p:nvSpPr>
          <p:spPr>
            <a:xfrm>
              <a:off x="5360926" y="1158240"/>
              <a:ext cx="1066800" cy="1935480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  <a:effectLst>
              <a:glow rad="50800">
                <a:schemeClr val="bg1">
                  <a:alpha val="8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510662" y="1956940"/>
              <a:ext cx="76732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sz="2400" dirty="0" smtClean="0">
                  <a:solidFill>
                    <a:schemeClr val="tx2"/>
                  </a:solidFill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</a:rPr>
                <a:t>Core</a:t>
              </a:r>
              <a:endParaRPr lang="ru-RU" sz="2400" dirty="0">
                <a:solidFill>
                  <a:schemeClr val="tx2"/>
                </a:solidFill>
                <a:effectLst>
                  <a:glow rad="190500">
                    <a:schemeClr val="bg1">
                      <a:alpha val="74000"/>
                    </a:schemeClr>
                  </a:glow>
                </a:effectLst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427726" y="1158240"/>
            <a:ext cx="1066800" cy="1935480"/>
            <a:chOff x="6427726" y="1158240"/>
            <a:chExt cx="1066800" cy="1935480"/>
          </a:xfrm>
        </p:grpSpPr>
        <p:sp>
          <p:nvSpPr>
            <p:cNvPr id="12" name="Rectangle 11"/>
            <p:cNvSpPr/>
            <p:nvPr/>
          </p:nvSpPr>
          <p:spPr>
            <a:xfrm>
              <a:off x="6427726" y="1158240"/>
              <a:ext cx="1066800" cy="1935480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  <a:effectLst>
              <a:glow rad="50800">
                <a:schemeClr val="bg1">
                  <a:alpha val="8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77462" y="1960005"/>
              <a:ext cx="76732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sz="2400" dirty="0" smtClean="0">
                  <a:solidFill>
                    <a:schemeClr val="tx2"/>
                  </a:solidFill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</a:rPr>
                <a:t>Core</a:t>
              </a:r>
              <a:endParaRPr lang="ru-RU" sz="2400" dirty="0">
                <a:solidFill>
                  <a:schemeClr val="tx2"/>
                </a:solidFill>
                <a:effectLst>
                  <a:glow rad="190500">
                    <a:schemeClr val="bg1">
                      <a:alpha val="74000"/>
                    </a:schemeClr>
                  </a:glow>
                </a:effectLst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84113" y="1158240"/>
            <a:ext cx="2750831" cy="2971800"/>
            <a:chOff x="484113" y="1158240"/>
            <a:chExt cx="2750831" cy="2971800"/>
          </a:xfrm>
        </p:grpSpPr>
        <p:sp>
          <p:nvSpPr>
            <p:cNvPr id="8" name="Rectangle 7"/>
            <p:cNvSpPr/>
            <p:nvPr/>
          </p:nvSpPr>
          <p:spPr>
            <a:xfrm>
              <a:off x="484113" y="1158240"/>
              <a:ext cx="2750831" cy="2971800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  <a:effectLst>
              <a:glow rad="50800">
                <a:schemeClr val="bg1">
                  <a:alpha val="8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158919" y="2271939"/>
              <a:ext cx="140121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2400" dirty="0" smtClean="0">
                  <a:solidFill>
                    <a:schemeClr val="tx2"/>
                  </a:solidFill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</a:rPr>
                <a:t>Processor</a:t>
              </a:r>
            </a:p>
            <a:p>
              <a:pPr lvl="0" algn="ctr"/>
              <a:r>
                <a:rPr lang="en-US" sz="2400" dirty="0" smtClean="0">
                  <a:solidFill>
                    <a:schemeClr val="tx2"/>
                  </a:solidFill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</a:rPr>
                <a:t>Graphics</a:t>
              </a:r>
              <a:endParaRPr lang="ru-RU" sz="2400" dirty="0">
                <a:solidFill>
                  <a:schemeClr val="tx2"/>
                </a:solidFill>
                <a:effectLst>
                  <a:glow rad="190500">
                    <a:schemeClr val="bg1">
                      <a:alpha val="74000"/>
                    </a:schemeClr>
                  </a:glow>
                </a:effectLst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7440060" y="1158240"/>
            <a:ext cx="1307531" cy="2971800"/>
            <a:chOff x="7440060" y="1158240"/>
            <a:chExt cx="1307531" cy="2971800"/>
          </a:xfrm>
        </p:grpSpPr>
        <p:sp>
          <p:nvSpPr>
            <p:cNvPr id="13" name="Rectangle 12"/>
            <p:cNvSpPr/>
            <p:nvPr/>
          </p:nvSpPr>
          <p:spPr>
            <a:xfrm>
              <a:off x="7486906" y="1158240"/>
              <a:ext cx="1190976" cy="2971800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  <a:effectLst>
              <a:glow rad="50800">
                <a:schemeClr val="bg1">
                  <a:alpha val="8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440060" y="1964432"/>
              <a:ext cx="1307531" cy="163121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tx2"/>
                  </a:solidFill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</a:rPr>
                <a:t>System Agent</a:t>
              </a:r>
            </a:p>
            <a:p>
              <a:pPr algn="ctr"/>
              <a:r>
                <a:rPr lang="en-US" sz="2000" dirty="0" smtClean="0">
                  <a:solidFill>
                    <a:schemeClr val="tx2"/>
                  </a:solidFill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</a:rPr>
                <a:t>&amp;</a:t>
              </a:r>
            </a:p>
            <a:p>
              <a:pPr algn="ctr"/>
              <a:r>
                <a:rPr lang="en-US" sz="2000" dirty="0" smtClean="0">
                  <a:solidFill>
                    <a:schemeClr val="tx2"/>
                  </a:solidFill>
                  <a:effectLst>
                    <a:glow rad="190500">
                      <a:schemeClr val="bg1">
                        <a:alpha val="74000"/>
                      </a:schemeClr>
                    </a:glow>
                  </a:effectLst>
                </a:rPr>
                <a:t>Memory Controller</a:t>
              </a:r>
              <a:endParaRPr lang="ru-RU" sz="2000" dirty="0">
                <a:solidFill>
                  <a:schemeClr val="tx2"/>
                </a:solidFill>
                <a:effectLst>
                  <a:glow rad="190500">
                    <a:schemeClr val="bg1">
                      <a:alpha val="74000"/>
                    </a:schemeClr>
                  </a:glo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7039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Haswell Family </a:t>
            </a:r>
            <a:r>
              <a:rPr lang="en-US" dirty="0" err="1" smtClean="0"/>
              <a:t>FloorPlans</a:t>
            </a:r>
            <a:endParaRPr lang="ru-R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752" y="1574120"/>
            <a:ext cx="8397240" cy="38553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752" y="1574120"/>
            <a:ext cx="8406968" cy="385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832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E3ACB-FA1F-4433-A4D9-3E003E16357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49992"/>
          <a:stretch/>
        </p:blipFill>
        <p:spPr>
          <a:xfrm>
            <a:off x="914400" y="1199159"/>
            <a:ext cx="3315190" cy="504665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61721" y="1670442"/>
            <a:ext cx="736604" cy="4419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Rectangle 9"/>
          <p:cNvSpPr/>
          <p:nvPr/>
        </p:nvSpPr>
        <p:spPr>
          <a:xfrm>
            <a:off x="914400" y="1022037"/>
            <a:ext cx="3463941" cy="2504452"/>
          </a:xfrm>
          <a:prstGeom prst="rect">
            <a:avLst/>
          </a:prstGeom>
          <a:solidFill>
            <a:schemeClr val="accent4">
              <a:lumMod val="60000"/>
              <a:lumOff val="40000"/>
              <a:alpha val="6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  <a:effectLst>
                  <a:glow rad="177800">
                    <a:schemeClr val="bg1">
                      <a:alpha val="40000"/>
                    </a:schemeClr>
                  </a:glow>
                </a:effectLst>
              </a:rPr>
              <a:t>Front End</a:t>
            </a:r>
            <a:endParaRPr lang="ru-RU" sz="4000" dirty="0">
              <a:solidFill>
                <a:schemeClr val="tx1"/>
              </a:solidFill>
              <a:effectLst>
                <a:glow rad="177800">
                  <a:schemeClr val="bg1">
                    <a:alpha val="40000"/>
                  </a:schemeClr>
                </a:glo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14400" y="3526489"/>
            <a:ext cx="3462510" cy="1075584"/>
          </a:xfrm>
          <a:prstGeom prst="rect">
            <a:avLst/>
          </a:prstGeom>
          <a:solidFill>
            <a:srgbClr val="FFFF99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  <a:effectLst>
                  <a:glow rad="152400">
                    <a:schemeClr val="bg1"/>
                  </a:glow>
                </a:effectLst>
              </a:rPr>
              <a:t>OOO</a:t>
            </a:r>
            <a:endParaRPr lang="ru-RU" sz="4000" dirty="0">
              <a:solidFill>
                <a:schemeClr val="tx1"/>
              </a:solidFill>
              <a:effectLst>
                <a:glow rad="152400">
                  <a:schemeClr val="bg1"/>
                </a:glo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14400" y="4602073"/>
            <a:ext cx="3462510" cy="898708"/>
          </a:xfrm>
          <a:prstGeom prst="rect">
            <a:avLst/>
          </a:prstGeom>
          <a:solidFill>
            <a:schemeClr val="accent1">
              <a:lumMod val="60000"/>
              <a:lumOff val="40000"/>
              <a:alpha val="647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  <a:effectLst>
                  <a:glow rad="177800">
                    <a:schemeClr val="bg1">
                      <a:alpha val="40000"/>
                    </a:schemeClr>
                  </a:glow>
                </a:effectLst>
              </a:rPr>
              <a:t>EXE</a:t>
            </a:r>
            <a:endParaRPr lang="ru-RU" sz="4000" dirty="0">
              <a:solidFill>
                <a:schemeClr val="tx1"/>
              </a:solidFill>
              <a:effectLst>
                <a:glow rad="177800">
                  <a:schemeClr val="bg1">
                    <a:alpha val="40000"/>
                  </a:schemeClr>
                </a:glo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15831" y="5494654"/>
            <a:ext cx="3462510" cy="841790"/>
          </a:xfrm>
          <a:prstGeom prst="rect">
            <a:avLst/>
          </a:prstGeom>
          <a:solidFill>
            <a:schemeClr val="accent3">
              <a:lumMod val="75000"/>
              <a:alpha val="647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</a:rPr>
              <a:t>MEM</a:t>
            </a:r>
            <a:endParaRPr lang="ru-RU" sz="4000" dirty="0">
              <a:solidFill>
                <a:schemeClr val="tx1"/>
              </a:solidFill>
              <a:effectLst>
                <a:glow rad="152400">
                  <a:schemeClr val="bg1">
                    <a:alpha val="40000"/>
                  </a:schemeClr>
                </a:glow>
              </a:effectLst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013" y="1022037"/>
            <a:ext cx="2980634" cy="529675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25404" y="1491993"/>
            <a:ext cx="2523963" cy="4662059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7092466" y="3511758"/>
            <a:ext cx="1416181" cy="2809955"/>
          </a:xfrm>
          <a:prstGeom prst="rect">
            <a:avLst/>
          </a:prstGeom>
          <a:noFill/>
          <a:ln>
            <a:solidFill>
              <a:schemeClr val="tx2"/>
            </a:solidFill>
          </a:ln>
          <a:effectLst>
            <a:glow rad="50800">
              <a:schemeClr val="bg1">
                <a:alpha val="8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  <a:effectLst>
                  <a:glow rad="228600">
                    <a:schemeClr val="bg1">
                      <a:alpha val="75000"/>
                    </a:schemeClr>
                  </a:glow>
                </a:effectLst>
              </a:rPr>
              <a:t>FE</a:t>
            </a:r>
            <a:endParaRPr lang="ru-RU" sz="4000" dirty="0">
              <a:solidFill>
                <a:schemeClr val="tx1"/>
              </a:solidFill>
              <a:effectLst>
                <a:glow rad="228600">
                  <a:schemeClr val="bg1">
                    <a:alpha val="75000"/>
                  </a:schemeClr>
                </a:glow>
              </a:effectLst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537256" y="2843859"/>
            <a:ext cx="1555209" cy="3483759"/>
          </a:xfrm>
          <a:prstGeom prst="rect">
            <a:avLst/>
          </a:prstGeom>
          <a:noFill/>
          <a:ln>
            <a:solidFill>
              <a:schemeClr val="tx2"/>
            </a:solidFill>
          </a:ln>
          <a:effectLst>
            <a:glow rad="50800">
              <a:schemeClr val="bg1">
                <a:alpha val="8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  <a:effectLst>
                  <a:glow rad="228600">
                    <a:schemeClr val="bg1">
                      <a:alpha val="75000"/>
                    </a:schemeClr>
                  </a:glow>
                </a:effectLst>
              </a:rPr>
              <a:t>MEM</a:t>
            </a:r>
            <a:endParaRPr lang="ru-RU" sz="4000" dirty="0">
              <a:solidFill>
                <a:schemeClr val="tx1"/>
              </a:solidFill>
              <a:effectLst>
                <a:glow rad="228600">
                  <a:schemeClr val="bg1">
                    <a:alpha val="75000"/>
                  </a:schemeClr>
                </a:glow>
              </a:effectLst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537256" y="1029546"/>
            <a:ext cx="1555209" cy="1805487"/>
          </a:xfrm>
          <a:prstGeom prst="rect">
            <a:avLst/>
          </a:prstGeom>
          <a:noFill/>
          <a:ln>
            <a:solidFill>
              <a:schemeClr val="tx2"/>
            </a:solidFill>
          </a:ln>
          <a:effectLst>
            <a:glow rad="50800">
              <a:schemeClr val="bg1">
                <a:alpha val="8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  <a:effectLst>
                  <a:glow rad="228600">
                    <a:schemeClr val="bg1">
                      <a:alpha val="75000"/>
                    </a:schemeClr>
                  </a:glow>
                </a:effectLst>
              </a:rPr>
              <a:t>EXE</a:t>
            </a:r>
            <a:endParaRPr lang="ru-RU" sz="4000" dirty="0">
              <a:solidFill>
                <a:schemeClr val="tx1"/>
              </a:solidFill>
              <a:effectLst>
                <a:glow rad="228600">
                  <a:schemeClr val="bg1">
                    <a:alpha val="75000"/>
                  </a:schemeClr>
                </a:glo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092467" y="1029545"/>
            <a:ext cx="1416181" cy="2496944"/>
          </a:xfrm>
          <a:prstGeom prst="rect">
            <a:avLst/>
          </a:prstGeom>
          <a:noFill/>
          <a:ln>
            <a:solidFill>
              <a:schemeClr val="tx2"/>
            </a:solidFill>
          </a:ln>
          <a:effectLst>
            <a:glow rad="50800">
              <a:schemeClr val="bg1">
                <a:alpha val="8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  <a:effectLst>
                  <a:glow rad="228600">
                    <a:schemeClr val="bg1">
                      <a:alpha val="75000"/>
                    </a:schemeClr>
                  </a:glow>
                </a:effectLst>
              </a:rPr>
              <a:t>OOO</a:t>
            </a:r>
            <a:endParaRPr lang="ru-RU" sz="4000" dirty="0">
              <a:solidFill>
                <a:schemeClr val="tx1"/>
              </a:solidFill>
              <a:effectLst>
                <a:glow rad="228600">
                  <a:schemeClr val="bg1">
                    <a:alpha val="75000"/>
                  </a:schemeClr>
                </a:glo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42045" y="198554"/>
            <a:ext cx="34640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Block Diagram</a:t>
            </a:r>
            <a:endParaRPr lang="ru-RU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5191995" y="197128"/>
            <a:ext cx="35349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 smtClean="0"/>
              <a:t>FloorPlan</a:t>
            </a:r>
            <a:r>
              <a:rPr lang="en-US" sz="4400" dirty="0" smtClean="0"/>
              <a:t> Map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1670167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9" grpId="0" animBg="1"/>
      <p:bldP spid="20" grpId="0" animBg="1"/>
      <p:bldP spid="21" grpId="0" animBg="1"/>
      <p:bldP spid="22" grpId="0" animBg="1"/>
      <p:bldP spid="24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Front End</a:t>
            </a:r>
            <a:endParaRPr lang="ru-RU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26 December 2014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CPU Organization Course – Alexander Titov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5BB01D4-E44D-46E2-89A6-63024F813B9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52690"/>
          <a:stretch/>
        </p:blipFill>
        <p:spPr>
          <a:xfrm>
            <a:off x="3458620" y="1523999"/>
            <a:ext cx="5456780" cy="392938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886200" y="2285999"/>
            <a:ext cx="10668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447800"/>
            <a:ext cx="4038600" cy="4191000"/>
          </a:xfrm>
        </p:spPr>
        <p:txBody>
          <a:bodyPr/>
          <a:lstStyle/>
          <a:p>
            <a:r>
              <a:rPr lang="en-US" sz="2800" dirty="0"/>
              <a:t>Instruction Fetch and Decode</a:t>
            </a:r>
          </a:p>
          <a:p>
            <a:pPr lvl="1">
              <a:spcBef>
                <a:spcPts val="1200"/>
              </a:spcBef>
            </a:pPr>
            <a:r>
              <a:rPr lang="en-US" sz="2200" dirty="0"/>
              <a:t>32KB 8-way </a:t>
            </a:r>
            <a:r>
              <a:rPr lang="en-US" sz="2200" dirty="0" err="1" smtClean="0"/>
              <a:t>ICache</a:t>
            </a:r>
            <a:endParaRPr lang="en-US" sz="2200" dirty="0"/>
          </a:p>
          <a:p>
            <a:pPr lvl="1">
              <a:spcBef>
                <a:spcPts val="1200"/>
              </a:spcBef>
            </a:pPr>
            <a:r>
              <a:rPr lang="en-US" sz="2200" dirty="0"/>
              <a:t>4 Decoders, up to 4 instructions / cycle</a:t>
            </a:r>
          </a:p>
          <a:p>
            <a:pPr lvl="1">
              <a:spcBef>
                <a:spcPts val="1200"/>
              </a:spcBef>
            </a:pPr>
            <a:r>
              <a:rPr lang="en-US" sz="2200" dirty="0" smtClean="0"/>
              <a:t>CISC to RISC transformation</a:t>
            </a:r>
          </a:p>
          <a:p>
            <a:pPr lvl="1">
              <a:spcBef>
                <a:spcPts val="1200"/>
              </a:spcBef>
            </a:pPr>
            <a:r>
              <a:rPr lang="en-US" sz="2200" dirty="0" smtClean="0"/>
              <a:t>Decode </a:t>
            </a:r>
            <a:r>
              <a:rPr lang="en-US" sz="2200" dirty="0"/>
              <a:t>Pipeline supports 16 bytes per </a:t>
            </a:r>
            <a:r>
              <a:rPr lang="en-US" sz="2200" dirty="0" smtClean="0"/>
              <a:t>cycle</a:t>
            </a:r>
          </a:p>
          <a:p>
            <a:pPr lvl="1">
              <a:spcBef>
                <a:spcPts val="1200"/>
              </a:spcBef>
            </a:pPr>
            <a:r>
              <a:rPr lang="en-US" sz="2200" dirty="0" smtClean="0"/>
              <a:t>Cache of Decoded Uops</a:t>
            </a:r>
            <a:endParaRPr lang="en-US" sz="2200" dirty="0"/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2569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Metadata/metadata.xml><?xml version="1.0" encoding="utf-8"?>
<metadata xmlns:m="MSOfficeCustom" id="742fdf70-951b-466c-b0d6-fe71a3d2d028">
  <m:CTPClassification value="CTP_NT">
    <alt>CTPClassification=CTP_NT</alt>
  </m:CTPClassification>
</metadata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5549</TotalTime>
  <Words>995</Words>
  <Application>Microsoft Office PowerPoint</Application>
  <PresentationFormat>On-screen Show (4:3)</PresentationFormat>
  <Paragraphs>251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Consolas</vt:lpstr>
      <vt:lpstr>blank</vt:lpstr>
      <vt:lpstr>Microsoft Excel Worksheet</vt:lpstr>
      <vt:lpstr>CPU Organization Course   day 3</vt:lpstr>
      <vt:lpstr>Course Roadmap</vt:lpstr>
      <vt:lpstr>Refresher: OOO Exe</vt:lpstr>
      <vt:lpstr>Refresher: OOO Exe</vt:lpstr>
      <vt:lpstr>Intel Processor Roadmap</vt:lpstr>
      <vt:lpstr>Haswell FloorPlan</vt:lpstr>
      <vt:lpstr>Haswell Family FloorPlans</vt:lpstr>
      <vt:lpstr>PowerPoint Presentation</vt:lpstr>
      <vt:lpstr>Front End</vt:lpstr>
      <vt:lpstr>Front End: Instruction Decode</vt:lpstr>
      <vt:lpstr>Front End: Decoded Uop Cache</vt:lpstr>
      <vt:lpstr>Front End: Loop Stream Detector</vt:lpstr>
      <vt:lpstr>Front End: Macro-Fusion</vt:lpstr>
      <vt:lpstr>OOO Structures</vt:lpstr>
      <vt:lpstr>OOO: Renamer</vt:lpstr>
      <vt:lpstr>OOO: Dependency Breaking Idioms</vt:lpstr>
      <vt:lpstr>EXE</vt:lpstr>
      <vt:lpstr>Core Cache Size/Latency/BW</vt:lpstr>
      <vt:lpstr>ST vs MT</vt:lpstr>
      <vt:lpstr>PowerPoint Presentation</vt:lpstr>
      <vt:lpstr>Q &amp; 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subject</dc:title>
  <dc:creator>Titov, Alexandr</dc:creator>
  <cp:lastModifiedBy>Titov, Alexandr</cp:lastModifiedBy>
  <cp:revision>324</cp:revision>
  <dcterms:created xsi:type="dcterms:W3CDTF">2014-12-07T19:07:57Z</dcterms:created>
  <dcterms:modified xsi:type="dcterms:W3CDTF">2014-12-26T15:52:58Z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>
  <property name="TitusGUID" fmtid="{D5CDD505-2E9C-101B-9397-08002B2CF9AE}" pid="2">
    <vt:lpwstr>742fdf70-951b-466c-b0d6-fe71a3d2d028</vt:lpwstr>
  </property>
  <property name="CTPClassification" fmtid="{D5CDD505-2E9C-101B-9397-08002B2CF9AE}" pid="3">
    <vt:lpwstr>CTP_NT</vt:lpwstr>
  </property>
</Properties>
</file>

<file path=docProps/thumbnail.jpeg>
</file>